
<file path=[Content_Types].xml><?xml version="1.0" encoding="utf-8"?>
<Types xmlns="http://schemas.openxmlformats.org/package/2006/content-types">
  <Default Extension="bmp" ContentType="image/bmp"/>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4" r:id="rId1"/>
  </p:sldMasterIdLst>
  <p:sldIdLst>
    <p:sldId id="256" r:id="rId2"/>
    <p:sldId id="257" r:id="rId3"/>
    <p:sldId id="258" r:id="rId4"/>
    <p:sldId id="261" r:id="rId5"/>
    <p:sldId id="259" r:id="rId6"/>
    <p:sldId id="260"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7"/>
    <p:restoredTop sz="96208"/>
  </p:normalViewPr>
  <p:slideViewPr>
    <p:cSldViewPr snapToGrid="0" snapToObjects="1">
      <p:cViewPr varScale="1">
        <p:scale>
          <a:sx n="109" d="100"/>
          <a:sy n="109" d="100"/>
        </p:scale>
        <p:origin x="200"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11" name="Rectangle 10"/>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DDA51639-B2D6-4652-B8C3-1B4C224A7BAF}" type="datetimeFigureOut">
              <a:rPr lang="en-US" smtClean="0"/>
              <a:t>5/27/20</a:t>
            </a:fld>
            <a:endParaRPr lang="en-US" dirty="0"/>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2"/>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95888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D11A6AA8-A04B-4104-9AE2-BD48D340E27F}" type="datetimeFigureOut">
              <a:rPr lang="en-US" smtClean="0"/>
              <a:t>5/27/20</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3327839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B4E0BF79-FAC6-4A96-8DE1-F7B82E2E1652}" type="datetimeFigureOut">
              <a:rPr lang="en-US" smtClean="0"/>
              <a:t>5/27/20</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584248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82FF5DD9-2C52-442D-92E2-8072C0C3D7CD}" type="datetimeFigureOut">
              <a:rPr lang="en-US" smtClean="0"/>
              <a:t>5/27/20</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20688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a:xfrm>
            <a:off x="0" y="0"/>
            <a:ext cx="12192000" cy="6858000"/>
          </a:xfrm>
          <a:prstGeom prst="rect">
            <a:avLst/>
          </a:prstGeom>
          <a:blipFill dpi="0" rotWithShape="1">
            <a:blip r:embed="rId2">
              <a:alphaModFix amt="40000"/>
              <a:duotone>
                <a:schemeClr val="accent3">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24" name="Rectangle 23"/>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C44961B7-6B89-48AB-966F-622E2788EECC}" type="datetimeFigureOut">
              <a:rPr lang="en-US" smtClean="0"/>
              <a:t>5/27/20</a:t>
            </a:fld>
            <a:endParaRPr lang="en-US" dirty="0"/>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tx2"/>
                </a:solidFill>
              </a:defRPr>
            </a:lvl1pPr>
          </a:lstStyle>
          <a:p>
            <a:endParaRPr lang="en-US" dirty="0"/>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tx2"/>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531258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solidFill>
                  <a:schemeClr val="tx2"/>
                </a:solidFill>
              </a:defRPr>
            </a:lvl1pPr>
          </a:lstStyle>
          <a:p>
            <a:fld id="{DBD3D6FB-79CC-4683-A046-BBE785BA1BED}" type="datetimeFigureOut">
              <a:rPr lang="en-US" smtClean="0"/>
              <a:t>5/27/20</a:t>
            </a:fld>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3289688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solidFill>
                  <a:schemeClr val="tx2"/>
                </a:solidFill>
              </a:defRPr>
            </a:lvl1pPr>
          </a:lstStyle>
          <a:p>
            <a:fld id="{9512B3E8-48F1-4B23-8498-D8A04A81EC9C}" type="datetimeFigureOut">
              <a:rPr lang="en-US" smtClean="0"/>
              <a:t>5/27/20</a:t>
            </a:fld>
            <a:endParaRPr lang="en-US" dirty="0"/>
          </a:p>
        </p:txBody>
      </p:sp>
      <p:sp>
        <p:nvSpPr>
          <p:cNvPr id="8" name="Footer Placeholder 7"/>
          <p:cNvSpPr>
            <a:spLocks noGrp="1"/>
          </p:cNvSpPr>
          <p:nvPr>
            <p:ph type="ftr" sz="quarter" idx="11"/>
          </p:nvPr>
        </p:nvSpPr>
        <p:spPr/>
        <p:txBody>
          <a:bodyPr/>
          <a:lstStyle>
            <a:lvl1pPr>
              <a:defRPr>
                <a:solidFill>
                  <a:schemeClr val="tx2"/>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787379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tx2"/>
                </a:solidFill>
              </a:defRPr>
            </a:lvl1pPr>
          </a:lstStyle>
          <a:p>
            <a:fld id="{10B90D90-AA62-404D-A741-635B4370F9CB}" type="datetimeFigureOut">
              <a:rPr lang="en-US" smtClean="0"/>
              <a:t>5/27/20</a:t>
            </a:fld>
            <a:endParaRPr lang="en-US" dirty="0"/>
          </a:p>
        </p:txBody>
      </p:sp>
      <p:sp>
        <p:nvSpPr>
          <p:cNvPr id="4" name="Footer Placeholder 3"/>
          <p:cNvSpPr>
            <a:spLocks noGrp="1"/>
          </p:cNvSpPr>
          <p:nvPr>
            <p:ph type="ftr" sz="quarter" idx="11"/>
          </p:nvPr>
        </p:nvSpPr>
        <p:spPr/>
        <p:txBody>
          <a:bodyPr/>
          <a:lstStyle>
            <a:lvl1pPr>
              <a:defRPr>
                <a:solidFill>
                  <a:schemeClr val="tx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462662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lstStyle>
          <a:p>
            <a:fld id="{A57002E4-6836-46D1-9DBB-3C27C0DD3A89}" type="datetimeFigureOut">
              <a:rPr lang="en-US" smtClean="0"/>
              <a:t>5/27/20</a:t>
            </a:fld>
            <a:endParaRPr lang="en-US" dirty="0"/>
          </a:p>
        </p:txBody>
      </p:sp>
      <p:sp>
        <p:nvSpPr>
          <p:cNvPr id="3" name="Footer Placeholder 2"/>
          <p:cNvSpPr>
            <a:spLocks noGrp="1"/>
          </p:cNvSpPr>
          <p:nvPr>
            <p:ph type="ftr" sz="quarter" idx="11"/>
          </p:nvPr>
        </p:nvSpPr>
        <p:spPr/>
        <p:txBody>
          <a:bodyPr/>
          <a:lstStyle>
            <a:lvl1pPr>
              <a:defRPr>
                <a:solidFill>
                  <a:schemeClr val="tx2"/>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2819650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4" name="Rectangle 13"/>
          <p:cNvSpPr/>
          <p:nvPr/>
        </p:nvSpPr>
        <p:spPr>
          <a:xfrm>
            <a:off x="234693" y="237744"/>
            <a:ext cx="8633081"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6" name="Rectangle 15"/>
          <p:cNvSpPr/>
          <p:nvPr/>
        </p:nvSpPr>
        <p:spPr>
          <a:xfrm>
            <a:off x="371856" y="374904"/>
            <a:ext cx="8353044" cy="6108192"/>
          </a:xfrm>
          <a:prstGeom prst="rect">
            <a:avLst/>
          </a:prstGeom>
          <a:solidFill>
            <a:schemeClr val="bg2"/>
          </a:solidFill>
          <a:ln w="6350" cap="sq" cmpd="sng" algn="ctr">
            <a:noFill/>
            <a:prstDash val="solid"/>
            <a:miter lim="800000"/>
          </a:ln>
          <a:effectLst/>
        </p:spPr>
      </p:sp>
      <p:sp>
        <p:nvSpPr>
          <p:cNvPr id="15" name="Rectangle 14"/>
          <p:cNvSpPr/>
          <p:nvPr/>
        </p:nvSpPr>
        <p:spPr>
          <a:xfrm>
            <a:off x="9020386" y="237744"/>
            <a:ext cx="2926080" cy="6382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790575" y="704850"/>
            <a:ext cx="7562850" cy="51435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1CF131DD-A141-4471-BCF9-C6073EDD7E20}" type="datetimeFigureOut">
              <a:rPr lang="en-US" smtClean="0"/>
              <a:t>5/27/20</a:t>
            </a:fld>
            <a:endParaRPr lang="en-US" dirty="0"/>
          </a:p>
        </p:txBody>
      </p:sp>
      <p:sp>
        <p:nvSpPr>
          <p:cNvPr id="6" name="Footer Placeholder 5"/>
          <p:cNvSpPr>
            <a:spLocks noGrp="1"/>
          </p:cNvSpPr>
          <p:nvPr>
            <p:ph type="ftr" sz="quarter" idx="11"/>
          </p:nvPr>
        </p:nvSpPr>
        <p:spPr>
          <a:xfrm>
            <a:off x="3439158" y="6214535"/>
            <a:ext cx="5184648" cy="256032"/>
          </a:xfrm>
        </p:spPr>
        <p:txBody>
          <a:bodyPr/>
          <a:lstStyle>
            <a:lvl1pPr algn="r">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4FAB73BC-B049-4115-A692-8D63A059BFB8}" type="slidenum">
              <a:rPr lang="en-US" smtClean="0"/>
              <a:pPr/>
              <a:t>‹#›</a:t>
            </a:fld>
            <a:endParaRPr lang="en-US" dirty="0"/>
          </a:p>
        </p:txBody>
      </p:sp>
      <p:sp>
        <p:nvSpPr>
          <p:cNvPr id="11" name="Rectangle 10"/>
          <p:cNvSpPr/>
          <p:nvPr/>
        </p:nvSpPr>
        <p:spPr>
          <a:xfrm>
            <a:off x="9157546" y="374904"/>
            <a:ext cx="2651760"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2184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tx1"/>
          </a:solidFill>
          <a:ln w="6350" cap="sq">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157546" y="374904"/>
            <a:ext cx="2651760" cy="6108192"/>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601076" cy="6382512"/>
          </a:xfrm>
          <a:solidFill>
            <a:srgbClr val="808080"/>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AB334A90-EB03-42F3-8859-2C2B2724C058}" type="datetimeFigureOut">
              <a:rPr lang="en-US" smtClean="0"/>
              <a:t>5/27/20</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75615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8" name="Rectangle 7"/>
          <p:cNvSpPr/>
          <p:nvPr/>
        </p:nvSpPr>
        <p:spPr>
          <a:xfrm>
            <a:off x="371856" y="374904"/>
            <a:ext cx="11448288" cy="6108192"/>
          </a:xfrm>
          <a:prstGeom prst="rect">
            <a:avLst/>
          </a:prstGeom>
          <a:solidFill>
            <a:schemeClr val="bg2"/>
          </a:solidFill>
          <a:ln w="6350" cap="sq" cmpd="sng" algn="ctr">
            <a:no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bg2"/>
                </a:solidFill>
              </a:defRPr>
            </a:lvl1pPr>
          </a:lstStyle>
          <a:p>
            <a:fld id="{CBC48EC7-AF6A-48D3-8284-14BACBEBDD84}" type="datetimeFigureOut">
              <a:rPr lang="en-US" smtClean="0"/>
              <a:t>5/27/20</a:t>
            </a:fld>
            <a:endParaRPr lang="en-US" dirty="0"/>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bg2"/>
                </a:solidFill>
              </a:defRPr>
            </a:lvl1pPr>
          </a:lstStyle>
          <a:p>
            <a:endParaRPr lang="en-US" dirty="0"/>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bg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97584005"/>
      </p:ext>
    </p:extLst>
  </p:cSld>
  <p:clrMap bg1="dk1" tx1="lt1" bg2="dk2"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lumMod val="60000"/>
            <a:lumOff val="40000"/>
          </a:schemeClr>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6pPr>
      <a:lvl7pPr marL="19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7pPr>
      <a:lvl8pPr marL="22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8pPr>
      <a:lvl9pPr marL="25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touropia.com/gfx/b/2019/07/australia.png" TargetMode="External"/><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touropia.com/gfx/b/2019/07/australia.png" TargetMode="External"/><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ff2.earth.com/uploads/2017/10/16181728/The-extinction-of-fanged-kangaroos-could-save-other-species.jpg"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77409-F997-4749-9CF3-42B24EF964EF}"/>
              </a:ext>
            </a:extLst>
          </p:cNvPr>
          <p:cNvSpPr>
            <a:spLocks noGrp="1"/>
          </p:cNvSpPr>
          <p:nvPr>
            <p:ph type="ctrTitle"/>
          </p:nvPr>
        </p:nvSpPr>
        <p:spPr/>
        <p:txBody>
          <a:bodyPr/>
          <a:lstStyle/>
          <a:p>
            <a:r>
              <a:rPr lang="en-US" sz="5400" dirty="0"/>
              <a:t>Finding herbivorous marsupials in Australia</a:t>
            </a:r>
          </a:p>
        </p:txBody>
      </p:sp>
      <p:sp>
        <p:nvSpPr>
          <p:cNvPr id="3" name="Subtitle 2">
            <a:extLst>
              <a:ext uri="{FF2B5EF4-FFF2-40B4-BE49-F238E27FC236}">
                <a16:creationId xmlns:a16="http://schemas.microsoft.com/office/drawing/2014/main" id="{AF74632B-B9F4-6E48-A5BB-D9F702B706CB}"/>
              </a:ext>
            </a:extLst>
          </p:cNvPr>
          <p:cNvSpPr>
            <a:spLocks noGrp="1"/>
          </p:cNvSpPr>
          <p:nvPr>
            <p:ph type="subTitle" idx="1"/>
          </p:nvPr>
        </p:nvSpPr>
        <p:spPr/>
        <p:txBody>
          <a:bodyPr>
            <a:normAutofit/>
          </a:bodyPr>
          <a:lstStyle/>
          <a:p>
            <a:r>
              <a:rPr lang="en-US" sz="2000" dirty="0"/>
              <a:t>Capria Nordquist, May 2020</a:t>
            </a:r>
          </a:p>
        </p:txBody>
      </p:sp>
    </p:spTree>
    <p:extLst>
      <p:ext uri="{BB962C8B-B14F-4D97-AF65-F5344CB8AC3E}">
        <p14:creationId xmlns:p14="http://schemas.microsoft.com/office/powerpoint/2010/main" val="3185739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04E05BB-9C1B-49E3-BAF7-CC9B24009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73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8D76E93-43D2-4B06-9DAF-0C8B7E5C84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674" y="237744"/>
            <a:ext cx="7622695"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3" name="Rectangle 12">
            <a:extLst>
              <a:ext uri="{FF2B5EF4-FFF2-40B4-BE49-F238E27FC236}">
                <a16:creationId xmlns:a16="http://schemas.microsoft.com/office/drawing/2014/main" id="{4E5A1689-1DA1-4BAA-9B7A-CFA7ADCF3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921" y="372498"/>
            <a:ext cx="7351964" cy="61130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122C4-4B0B-D944-BB0E-2EBB60CD6150}"/>
              </a:ext>
            </a:extLst>
          </p:cNvPr>
          <p:cNvSpPr>
            <a:spLocks noGrp="1"/>
          </p:cNvSpPr>
          <p:nvPr>
            <p:ph type="title"/>
          </p:nvPr>
        </p:nvSpPr>
        <p:spPr>
          <a:xfrm>
            <a:off x="868680" y="642593"/>
            <a:ext cx="6281928" cy="1744183"/>
          </a:xfrm>
        </p:spPr>
        <p:txBody>
          <a:bodyPr>
            <a:normAutofit/>
          </a:bodyPr>
          <a:lstStyle/>
          <a:p>
            <a:r>
              <a:rPr lang="en-US" sz="4400"/>
              <a:t>Introduction/Business Problem</a:t>
            </a:r>
          </a:p>
        </p:txBody>
      </p:sp>
      <p:sp>
        <p:nvSpPr>
          <p:cNvPr id="3" name="Content Placeholder 2">
            <a:extLst>
              <a:ext uri="{FF2B5EF4-FFF2-40B4-BE49-F238E27FC236}">
                <a16:creationId xmlns:a16="http://schemas.microsoft.com/office/drawing/2014/main" id="{ECB05EDF-CCCE-0449-B646-FC770D71A451}"/>
              </a:ext>
            </a:extLst>
          </p:cNvPr>
          <p:cNvSpPr>
            <a:spLocks noGrp="1"/>
          </p:cNvSpPr>
          <p:nvPr>
            <p:ph idx="1"/>
          </p:nvPr>
        </p:nvSpPr>
        <p:spPr>
          <a:xfrm>
            <a:off x="868680" y="2093507"/>
            <a:ext cx="6281928" cy="3648456"/>
          </a:xfrm>
        </p:spPr>
        <p:txBody>
          <a:bodyPr>
            <a:noAutofit/>
          </a:bodyPr>
          <a:lstStyle/>
          <a:p>
            <a:pPr>
              <a:lnSpc>
                <a:spcPct val="90000"/>
              </a:lnSpc>
            </a:pPr>
            <a:r>
              <a:rPr lang="en-US" sz="2000" dirty="0"/>
              <a:t>The majority of tourism in Australia is dependent on the Australian culture and the wildlife that can be found on the continent. </a:t>
            </a:r>
          </a:p>
          <a:p>
            <a:pPr>
              <a:lnSpc>
                <a:spcPct val="90000"/>
              </a:lnSpc>
            </a:pPr>
            <a:r>
              <a:rPr lang="en-US" sz="2000" dirty="0"/>
              <a:t>Animals like herbivorous marsupials (including koalas and kangaroos) are extremely popular with tourists from and out of the country</a:t>
            </a:r>
          </a:p>
          <a:p>
            <a:pPr>
              <a:lnSpc>
                <a:spcPct val="90000"/>
              </a:lnSpc>
            </a:pPr>
            <a:r>
              <a:rPr lang="en-US" sz="2000" dirty="0"/>
              <a:t>Many tourists don’t know where to go to find these animals in the wild and unknowingly spend money and time at organizations which do not prioritize the health of the animals. </a:t>
            </a:r>
          </a:p>
          <a:p>
            <a:pPr>
              <a:lnSpc>
                <a:spcPct val="90000"/>
              </a:lnSpc>
            </a:pPr>
            <a:r>
              <a:rPr lang="en-US" sz="2000" dirty="0"/>
              <a:t>By finding places where tourists can view these animals in the wild and safely from a distance, tourists will be satisfied in their experience and the animals will be preserved from harm. </a:t>
            </a:r>
          </a:p>
        </p:txBody>
      </p:sp>
      <p:pic>
        <p:nvPicPr>
          <p:cNvPr id="4" name="Picture 3" descr="A koala bear&#10;&#10;Description automatically generated">
            <a:extLst>
              <a:ext uri="{FF2B5EF4-FFF2-40B4-BE49-F238E27FC236}">
                <a16:creationId xmlns:a16="http://schemas.microsoft.com/office/drawing/2014/main" id="{D9813A2E-8552-874E-80F1-F16663E49FFB}"/>
              </a:ext>
            </a:extLst>
          </p:cNvPr>
          <p:cNvPicPr>
            <a:picLocks noChangeAspect="1"/>
          </p:cNvPicPr>
          <p:nvPr/>
        </p:nvPicPr>
        <p:blipFill>
          <a:blip r:embed="rId2"/>
          <a:stretch>
            <a:fillRect/>
          </a:stretch>
        </p:blipFill>
        <p:spPr>
          <a:xfrm>
            <a:off x="8361127" y="823795"/>
            <a:ext cx="3282877" cy="4918167"/>
          </a:xfrm>
          <a:prstGeom prst="rect">
            <a:avLst/>
          </a:prstGeom>
        </p:spPr>
      </p:pic>
      <p:sp>
        <p:nvSpPr>
          <p:cNvPr id="5" name="TextBox 4">
            <a:extLst>
              <a:ext uri="{FF2B5EF4-FFF2-40B4-BE49-F238E27FC236}">
                <a16:creationId xmlns:a16="http://schemas.microsoft.com/office/drawing/2014/main" id="{9367052B-02B5-D749-BB51-B6C502D7296F}"/>
              </a:ext>
            </a:extLst>
          </p:cNvPr>
          <p:cNvSpPr txBox="1"/>
          <p:nvPr/>
        </p:nvSpPr>
        <p:spPr>
          <a:xfrm>
            <a:off x="8639908" y="6049108"/>
            <a:ext cx="3004096" cy="523220"/>
          </a:xfrm>
          <a:prstGeom prst="rect">
            <a:avLst/>
          </a:prstGeom>
          <a:noFill/>
        </p:spPr>
        <p:txBody>
          <a:bodyPr wrap="square" rtlCol="0">
            <a:spAutoFit/>
          </a:bodyPr>
          <a:lstStyle/>
          <a:p>
            <a:r>
              <a:rPr lang="en-US" sz="1400" dirty="0">
                <a:solidFill>
                  <a:schemeClr val="bg2"/>
                </a:solidFill>
                <a:hlinkClick r:id="rId3">
                  <a:extLst>
                    <a:ext uri="{A12FA001-AC4F-418D-AE19-62706E023703}">
                      <ahyp:hlinkClr xmlns:ahyp="http://schemas.microsoft.com/office/drawing/2018/hyperlinkcolor" val="tx"/>
                    </a:ext>
                  </a:extLst>
                </a:hlinkClick>
              </a:rPr>
              <a:t>https://www.touropia.com/gfx/b/2019/07/australia.png</a:t>
            </a:r>
            <a:endParaRPr lang="en-US" sz="1400" dirty="0">
              <a:solidFill>
                <a:schemeClr val="bg2"/>
              </a:solidFill>
            </a:endParaRPr>
          </a:p>
        </p:txBody>
      </p:sp>
    </p:spTree>
    <p:extLst>
      <p:ext uri="{BB962C8B-B14F-4D97-AF65-F5344CB8AC3E}">
        <p14:creationId xmlns:p14="http://schemas.microsoft.com/office/powerpoint/2010/main" val="3253922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A3BB-A63C-CA47-B8BD-47CA0A4CDCBF}"/>
              </a:ext>
            </a:extLst>
          </p:cNvPr>
          <p:cNvSpPr>
            <a:spLocks noGrp="1"/>
          </p:cNvSpPr>
          <p:nvPr>
            <p:ph type="title"/>
          </p:nvPr>
        </p:nvSpPr>
        <p:spPr>
          <a:xfrm>
            <a:off x="6314384" y="642594"/>
            <a:ext cx="4810815" cy="1371600"/>
          </a:xfrm>
        </p:spPr>
        <p:txBody>
          <a:bodyPr>
            <a:normAutofit/>
          </a:bodyPr>
          <a:lstStyle/>
          <a:p>
            <a:r>
              <a:rPr lang="en-US" sz="4400"/>
              <a:t>Data Information</a:t>
            </a:r>
          </a:p>
        </p:txBody>
      </p:sp>
      <p:sp>
        <p:nvSpPr>
          <p:cNvPr id="9" name="Rectangle 8">
            <a:extLst>
              <a:ext uri="{FF2B5EF4-FFF2-40B4-BE49-F238E27FC236}">
                <a16:creationId xmlns:a16="http://schemas.microsoft.com/office/drawing/2014/main" id="{9BC3E364-5A48-4567-B65D-0880753EE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solidFill>
            <a:schemeClr val="tx2"/>
          </a:solidFill>
          <a:ln w="6350" cap="sq" cmpd="sng" algn="ctr">
            <a:noFill/>
            <a:prstDash val="solid"/>
            <a:miter lim="800000"/>
          </a:ln>
          <a:effectLst/>
        </p:spPr>
      </p:sp>
      <p:sp>
        <p:nvSpPr>
          <p:cNvPr id="11" name="Rectangle 10">
            <a:extLst>
              <a:ext uri="{FF2B5EF4-FFF2-40B4-BE49-F238E27FC236}">
                <a16:creationId xmlns:a16="http://schemas.microsoft.com/office/drawing/2014/main" id="{0B80BFB4-DA7E-4E98-BE01-534889F41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2175" y="1005675"/>
            <a:ext cx="4800601" cy="4870174"/>
          </a:xfrm>
          <a:prstGeom prst="rect">
            <a:avLst/>
          </a:prstGeom>
          <a:solidFill>
            <a:schemeClr val="tx1"/>
          </a:solidFill>
          <a:ln w="6350" cap="sq" cmpd="sng" algn="ctr">
            <a:noFill/>
            <a:prstDash val="solid"/>
            <a:miter lim="800000"/>
          </a:ln>
          <a:effectLst/>
        </p:spPr>
      </p:sp>
      <p:pic>
        <p:nvPicPr>
          <p:cNvPr id="4" name="Picture 3" descr="A close up of a map&#10;&#10;Description automatically generated">
            <a:extLst>
              <a:ext uri="{FF2B5EF4-FFF2-40B4-BE49-F238E27FC236}">
                <a16:creationId xmlns:a16="http://schemas.microsoft.com/office/drawing/2014/main" id="{B7D256C8-D742-0F42-B047-F5FA12CBDC98}"/>
              </a:ext>
            </a:extLst>
          </p:cNvPr>
          <p:cNvPicPr>
            <a:picLocks noChangeAspect="1"/>
          </p:cNvPicPr>
          <p:nvPr/>
        </p:nvPicPr>
        <p:blipFill>
          <a:blip r:embed="rId2"/>
          <a:stretch>
            <a:fillRect/>
          </a:stretch>
        </p:blipFill>
        <p:spPr>
          <a:xfrm>
            <a:off x="1304515" y="1740637"/>
            <a:ext cx="4188221" cy="3402929"/>
          </a:xfrm>
          <a:prstGeom prst="rect">
            <a:avLst/>
          </a:prstGeom>
        </p:spPr>
      </p:pic>
      <p:sp>
        <p:nvSpPr>
          <p:cNvPr id="3" name="Content Placeholder 2">
            <a:extLst>
              <a:ext uri="{FF2B5EF4-FFF2-40B4-BE49-F238E27FC236}">
                <a16:creationId xmlns:a16="http://schemas.microsoft.com/office/drawing/2014/main" id="{A28FFE8A-3DAE-BE43-B4CA-BFB2AA8E6216}"/>
              </a:ext>
            </a:extLst>
          </p:cNvPr>
          <p:cNvSpPr>
            <a:spLocks noGrp="1"/>
          </p:cNvSpPr>
          <p:nvPr>
            <p:ph idx="1"/>
          </p:nvPr>
        </p:nvSpPr>
        <p:spPr>
          <a:xfrm>
            <a:off x="6314384" y="2103120"/>
            <a:ext cx="4810816" cy="3931920"/>
          </a:xfrm>
        </p:spPr>
        <p:txBody>
          <a:bodyPr>
            <a:normAutofit/>
          </a:bodyPr>
          <a:lstStyle/>
          <a:p>
            <a:r>
              <a:rPr lang="en-US" dirty="0"/>
              <a:t>The initial data on the different species of herbivorous marsupials was collected from the Atlas of Living Australia, and confirmed with Google Maps data, as well as Foursquare data.</a:t>
            </a:r>
          </a:p>
          <a:p>
            <a:r>
              <a:rPr lang="en-US" dirty="0"/>
              <a:t>The data showed that most of these animal species were considered protected in Queensland more than any other region</a:t>
            </a:r>
          </a:p>
          <a:p>
            <a:r>
              <a:rPr lang="en-US" dirty="0"/>
              <a:t>This means that the majority of these animals live in Queensland; the </a:t>
            </a:r>
            <a:r>
              <a:rPr lang="en-US" dirty="0" err="1"/>
              <a:t>dataframe</a:t>
            </a:r>
            <a:r>
              <a:rPr lang="en-US" dirty="0"/>
              <a:t> representing this data can be found in the next slide</a:t>
            </a:r>
          </a:p>
        </p:txBody>
      </p:sp>
      <p:sp>
        <p:nvSpPr>
          <p:cNvPr id="5" name="TextBox 4">
            <a:extLst>
              <a:ext uri="{FF2B5EF4-FFF2-40B4-BE49-F238E27FC236}">
                <a16:creationId xmlns:a16="http://schemas.microsoft.com/office/drawing/2014/main" id="{0B47E312-19F7-EB40-9B49-9F81E0DB8DCA}"/>
              </a:ext>
            </a:extLst>
          </p:cNvPr>
          <p:cNvSpPr txBox="1"/>
          <p:nvPr/>
        </p:nvSpPr>
        <p:spPr>
          <a:xfrm>
            <a:off x="1235527" y="6044418"/>
            <a:ext cx="4460506" cy="276999"/>
          </a:xfrm>
          <a:prstGeom prst="rect">
            <a:avLst/>
          </a:prstGeom>
          <a:noFill/>
        </p:spPr>
        <p:txBody>
          <a:bodyPr wrap="square" rtlCol="0">
            <a:spAutoFit/>
          </a:bodyPr>
          <a:lstStyle/>
          <a:p>
            <a:r>
              <a:rPr lang="en-US" sz="1200" dirty="0">
                <a:hlinkClick r:id="rId3">
                  <a:extLst>
                    <a:ext uri="{A12FA001-AC4F-418D-AE19-62706E023703}">
                      <ahyp:hlinkClr xmlns:ahyp="http://schemas.microsoft.com/office/drawing/2018/hyperlinkcolor" val="tx"/>
                    </a:ext>
                  </a:extLst>
                </a:hlinkClick>
              </a:rPr>
              <a:t>https://www.touropia.com/gfx/b/2019/07/australia.png</a:t>
            </a:r>
            <a:endParaRPr lang="en-US" sz="1200" dirty="0"/>
          </a:p>
        </p:txBody>
      </p:sp>
    </p:spTree>
    <p:extLst>
      <p:ext uri="{BB962C8B-B14F-4D97-AF65-F5344CB8AC3E}">
        <p14:creationId xmlns:p14="http://schemas.microsoft.com/office/powerpoint/2010/main" val="26297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C28D9-42DD-814F-A5DA-54E235D8732E}"/>
              </a:ext>
            </a:extLst>
          </p:cNvPr>
          <p:cNvSpPr>
            <a:spLocks noGrp="1"/>
          </p:cNvSpPr>
          <p:nvPr>
            <p:ph type="title"/>
          </p:nvPr>
        </p:nvSpPr>
        <p:spPr/>
        <p:txBody>
          <a:bodyPr/>
          <a:lstStyle/>
          <a:p>
            <a:r>
              <a:rPr lang="en-US" dirty="0" err="1"/>
              <a:t>Dataframe</a:t>
            </a:r>
            <a:r>
              <a:rPr lang="en-US" dirty="0"/>
              <a:t> on Conservation</a:t>
            </a:r>
          </a:p>
        </p:txBody>
      </p:sp>
      <p:sp>
        <p:nvSpPr>
          <p:cNvPr id="3" name="Content Placeholder 2">
            <a:extLst>
              <a:ext uri="{FF2B5EF4-FFF2-40B4-BE49-F238E27FC236}">
                <a16:creationId xmlns:a16="http://schemas.microsoft.com/office/drawing/2014/main" id="{CF16139F-9575-4946-BBEE-62F8B230AE8B}"/>
              </a:ext>
            </a:extLst>
          </p:cNvPr>
          <p:cNvSpPr>
            <a:spLocks noGrp="1"/>
          </p:cNvSpPr>
          <p:nvPr>
            <p:ph idx="1"/>
          </p:nvPr>
        </p:nvSpPr>
        <p:spPr/>
        <p:txBody>
          <a:bodyPr/>
          <a:lstStyle/>
          <a:p>
            <a:pPr marL="0" indent="0" algn="ctr">
              <a:buNone/>
            </a:pPr>
            <a:r>
              <a:rPr lang="en-US" dirty="0"/>
              <a:t>From this </a:t>
            </a:r>
            <a:r>
              <a:rPr lang="en-US" dirty="0" err="1"/>
              <a:t>dataframe</a:t>
            </a:r>
            <a:r>
              <a:rPr lang="en-US" dirty="0"/>
              <a:t> (created from the Atlas of Living Australia data), to determine where in Queensland these animals may be most prevalent, I turned to Google Maps. </a:t>
            </a:r>
          </a:p>
        </p:txBody>
      </p:sp>
      <p:pic>
        <p:nvPicPr>
          <p:cNvPr id="5" name="Picture 4" descr="A screenshot of a cell phone&#10;&#10;Description automatically generated">
            <a:extLst>
              <a:ext uri="{FF2B5EF4-FFF2-40B4-BE49-F238E27FC236}">
                <a16:creationId xmlns:a16="http://schemas.microsoft.com/office/drawing/2014/main" id="{E64DADB5-5905-C24C-BA3A-17394A57B0E6}"/>
              </a:ext>
            </a:extLst>
          </p:cNvPr>
          <p:cNvPicPr>
            <a:picLocks noChangeAspect="1"/>
          </p:cNvPicPr>
          <p:nvPr/>
        </p:nvPicPr>
        <p:blipFill>
          <a:blip r:embed="rId2"/>
          <a:stretch>
            <a:fillRect/>
          </a:stretch>
        </p:blipFill>
        <p:spPr>
          <a:xfrm>
            <a:off x="351692" y="3239503"/>
            <a:ext cx="11488616" cy="2795537"/>
          </a:xfrm>
          <a:prstGeom prst="rect">
            <a:avLst/>
          </a:prstGeom>
        </p:spPr>
      </p:pic>
    </p:spTree>
    <p:extLst>
      <p:ext uri="{BB962C8B-B14F-4D97-AF65-F5344CB8AC3E}">
        <p14:creationId xmlns:p14="http://schemas.microsoft.com/office/powerpoint/2010/main" val="4151318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884EB-653B-7742-A0A8-567B772BE048}"/>
              </a:ext>
            </a:extLst>
          </p:cNvPr>
          <p:cNvSpPr>
            <a:spLocks noGrp="1"/>
          </p:cNvSpPr>
          <p:nvPr>
            <p:ph type="title"/>
          </p:nvPr>
        </p:nvSpPr>
        <p:spPr>
          <a:xfrm>
            <a:off x="6314384" y="642594"/>
            <a:ext cx="4810815" cy="1371600"/>
          </a:xfrm>
        </p:spPr>
        <p:txBody>
          <a:bodyPr>
            <a:normAutofit/>
          </a:bodyPr>
          <a:lstStyle/>
          <a:p>
            <a:r>
              <a:rPr lang="en-US" sz="4400"/>
              <a:t>Google Maps-Location Data</a:t>
            </a:r>
          </a:p>
        </p:txBody>
      </p:sp>
      <p:sp>
        <p:nvSpPr>
          <p:cNvPr id="12" name="Rectangle 11">
            <a:extLst>
              <a:ext uri="{FF2B5EF4-FFF2-40B4-BE49-F238E27FC236}">
                <a16:creationId xmlns:a16="http://schemas.microsoft.com/office/drawing/2014/main" id="{2A4D183E-A455-400F-B558-5EF3C42F6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solidFill>
            <a:schemeClr val="tx2"/>
          </a:solidFill>
          <a:ln w="6350" cap="sq" cmpd="sng" algn="ctr">
            <a:noFill/>
            <a:prstDash val="solid"/>
            <a:miter lim="800000"/>
          </a:ln>
          <a:effectLst/>
        </p:spPr>
      </p:sp>
      <p:sp>
        <p:nvSpPr>
          <p:cNvPr id="14" name="Rectangle 13">
            <a:extLst>
              <a:ext uri="{FF2B5EF4-FFF2-40B4-BE49-F238E27FC236}">
                <a16:creationId xmlns:a16="http://schemas.microsoft.com/office/drawing/2014/main" id="{46EC6A0A-8EDD-4CAD-8301-B0613EFB6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2175" y="1005675"/>
            <a:ext cx="4800601" cy="4870174"/>
          </a:xfrm>
          <a:prstGeom prst="rect">
            <a:avLst/>
          </a:prstGeom>
          <a:solidFill>
            <a:schemeClr val="tx1"/>
          </a:solidFill>
          <a:ln w="6350" cap="sq" cmpd="sng" algn="ctr">
            <a:noFill/>
            <a:prstDash val="solid"/>
            <a:miter lim="800000"/>
          </a:ln>
          <a:effectLst/>
        </p:spPr>
      </p:sp>
      <p:pic>
        <p:nvPicPr>
          <p:cNvPr id="5" name="Content Placeholder 4" descr="A close up of a map&#10;&#10;Description automatically generated">
            <a:extLst>
              <a:ext uri="{FF2B5EF4-FFF2-40B4-BE49-F238E27FC236}">
                <a16:creationId xmlns:a16="http://schemas.microsoft.com/office/drawing/2014/main" id="{BACA177E-CE02-3A44-AE9A-A2FA0F2C26B4}"/>
              </a:ext>
            </a:extLst>
          </p:cNvPr>
          <p:cNvPicPr>
            <a:picLocks noChangeAspect="1"/>
          </p:cNvPicPr>
          <p:nvPr/>
        </p:nvPicPr>
        <p:blipFill rotWithShape="1">
          <a:blip r:embed="rId2"/>
          <a:srcRect l="15788" r="3" b="3"/>
          <a:stretch/>
        </p:blipFill>
        <p:spPr>
          <a:xfrm>
            <a:off x="1066801" y="1088454"/>
            <a:ext cx="4745976" cy="4790390"/>
          </a:xfrm>
          <a:prstGeom prst="rect">
            <a:avLst/>
          </a:prstGeom>
        </p:spPr>
      </p:pic>
      <p:sp>
        <p:nvSpPr>
          <p:cNvPr id="9" name="Content Placeholder 8">
            <a:extLst>
              <a:ext uri="{FF2B5EF4-FFF2-40B4-BE49-F238E27FC236}">
                <a16:creationId xmlns:a16="http://schemas.microsoft.com/office/drawing/2014/main" id="{E18CBC9E-9AFA-4150-9CC9-D78BEFE0FE1A}"/>
              </a:ext>
            </a:extLst>
          </p:cNvPr>
          <p:cNvSpPr>
            <a:spLocks noGrp="1"/>
          </p:cNvSpPr>
          <p:nvPr>
            <p:ph idx="1"/>
          </p:nvPr>
        </p:nvSpPr>
        <p:spPr>
          <a:xfrm>
            <a:off x="6314384" y="2103120"/>
            <a:ext cx="4810816" cy="3931920"/>
          </a:xfrm>
        </p:spPr>
        <p:txBody>
          <a:bodyPr>
            <a:noAutofit/>
          </a:bodyPr>
          <a:lstStyle/>
          <a:p>
            <a:r>
              <a:rPr lang="en-US" sz="2000" dirty="0"/>
              <a:t>Using Google Maps, I pulled up Queensland and all of the national parks that can be found in the region</a:t>
            </a:r>
          </a:p>
          <a:p>
            <a:r>
              <a:rPr lang="en-US" sz="2000" dirty="0"/>
              <a:t>The majority of the national parks are in the region of Queensland knowns as the ‘Gold Coast’</a:t>
            </a:r>
          </a:p>
          <a:p>
            <a:r>
              <a:rPr lang="en-US" sz="2000" dirty="0"/>
              <a:t>Australia is a nation littered with national parks and national parks are home to most of the wild animals Australia boasts of</a:t>
            </a:r>
          </a:p>
        </p:txBody>
      </p:sp>
    </p:spTree>
    <p:extLst>
      <p:ext uri="{BB962C8B-B14F-4D97-AF65-F5344CB8AC3E}">
        <p14:creationId xmlns:p14="http://schemas.microsoft.com/office/powerpoint/2010/main" val="2198122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map&#10;&#10;Description automatically generated">
            <a:extLst>
              <a:ext uri="{FF2B5EF4-FFF2-40B4-BE49-F238E27FC236}">
                <a16:creationId xmlns:a16="http://schemas.microsoft.com/office/drawing/2014/main" id="{F24CEAF9-2D1D-E74F-B46E-41F154D4E2B4}"/>
              </a:ext>
            </a:extLst>
          </p:cNvPr>
          <p:cNvPicPr>
            <a:picLocks noChangeAspect="1"/>
          </p:cNvPicPr>
          <p:nvPr/>
        </p:nvPicPr>
        <p:blipFill rotWithShape="1">
          <a:blip r:embed="rId2">
            <a:alphaModFix amt="35000"/>
          </a:blip>
          <a:srcRect l="6988" r="3233"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8B340C09-DB90-9746-B94A-4C09187676E9}"/>
              </a:ext>
            </a:extLst>
          </p:cNvPr>
          <p:cNvSpPr>
            <a:spLocks noGrp="1"/>
          </p:cNvSpPr>
          <p:nvPr>
            <p:ph type="title"/>
          </p:nvPr>
        </p:nvSpPr>
        <p:spPr>
          <a:xfrm>
            <a:off x="1066800" y="642594"/>
            <a:ext cx="10058400" cy="1371600"/>
          </a:xfrm>
        </p:spPr>
        <p:txBody>
          <a:bodyPr>
            <a:normAutofit/>
          </a:bodyPr>
          <a:lstStyle/>
          <a:p>
            <a:r>
              <a:rPr lang="en-US"/>
              <a:t>Conclusion</a:t>
            </a:r>
          </a:p>
        </p:txBody>
      </p:sp>
      <p:sp>
        <p:nvSpPr>
          <p:cNvPr id="3" name="Content Placeholder 2">
            <a:extLst>
              <a:ext uri="{FF2B5EF4-FFF2-40B4-BE49-F238E27FC236}">
                <a16:creationId xmlns:a16="http://schemas.microsoft.com/office/drawing/2014/main" id="{78E37559-CF7D-7F42-A6F2-0875AF65DAFE}"/>
              </a:ext>
            </a:extLst>
          </p:cNvPr>
          <p:cNvSpPr>
            <a:spLocks noGrp="1"/>
          </p:cNvSpPr>
          <p:nvPr>
            <p:ph idx="1"/>
          </p:nvPr>
        </p:nvSpPr>
        <p:spPr>
          <a:xfrm>
            <a:off x="1066800" y="2103120"/>
            <a:ext cx="10058400" cy="3931920"/>
          </a:xfrm>
        </p:spPr>
        <p:txBody>
          <a:bodyPr>
            <a:normAutofit fontScale="92500" lnSpcReduction="10000"/>
          </a:bodyPr>
          <a:lstStyle/>
          <a:p>
            <a:r>
              <a:rPr lang="en-US" sz="2000" dirty="0"/>
              <a:t>By analyzing the region of Queensland as well as Foursquare data on the Gold Coast region, it was proven that this area has the greatest percentage of wild herbivorous marsupials which tourists can view in their natural habitat</a:t>
            </a:r>
          </a:p>
          <a:p>
            <a:r>
              <a:rPr lang="en-US" sz="2000" dirty="0"/>
              <a:t>Through data analysis from Atlas of Living Australia, Google Maps, and Foursquare, more tourists have the ability to find these rare and amazing creatures than ever before</a:t>
            </a:r>
          </a:p>
          <a:p>
            <a:r>
              <a:rPr lang="en-US" sz="2000" dirty="0"/>
              <a:t>With wildfires and humans invading wild spaces, it is crucial now more than ever to safely witness these creatures in the wild</a:t>
            </a:r>
          </a:p>
          <a:p>
            <a:pPr marL="0" indent="0" algn="ctr">
              <a:buNone/>
            </a:pPr>
            <a:endParaRPr lang="en-US" sz="2000" dirty="0"/>
          </a:p>
          <a:p>
            <a:pPr marL="0" indent="0" algn="ctr">
              <a:buNone/>
            </a:pPr>
            <a:r>
              <a:rPr lang="en-US" sz="2000" dirty="0"/>
              <a:t>{The background image is geodata from Foursquare which displays the sheer volume of national parks in the Springbrook National Park region which can be found in my </a:t>
            </a:r>
            <a:r>
              <a:rPr lang="en-US" sz="2000" dirty="0" err="1"/>
              <a:t>Jupyter</a:t>
            </a:r>
            <a:r>
              <a:rPr lang="en-US" sz="2000" dirty="0"/>
              <a:t> Notebook}</a:t>
            </a:r>
          </a:p>
        </p:txBody>
      </p:sp>
      <p:sp>
        <p:nvSpPr>
          <p:cNvPr id="21" name="Rectangle 20">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spTree>
    <p:extLst>
      <p:ext uri="{BB962C8B-B14F-4D97-AF65-F5344CB8AC3E}">
        <p14:creationId xmlns:p14="http://schemas.microsoft.com/office/powerpoint/2010/main" val="326477911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D525E-8052-574C-8963-94FC56A01559}"/>
              </a:ext>
            </a:extLst>
          </p:cNvPr>
          <p:cNvSpPr>
            <a:spLocks noGrp="1"/>
          </p:cNvSpPr>
          <p:nvPr>
            <p:ph type="title"/>
          </p:nvPr>
        </p:nvSpPr>
        <p:spPr>
          <a:xfrm>
            <a:off x="1066800" y="642594"/>
            <a:ext cx="10058400" cy="1371600"/>
          </a:xfrm>
        </p:spPr>
        <p:txBody>
          <a:bodyPr>
            <a:normAutofit/>
          </a:bodyPr>
          <a:lstStyle/>
          <a:p>
            <a:r>
              <a:rPr lang="en-US"/>
              <a:t>Future Direction</a:t>
            </a:r>
            <a:endParaRPr lang="en-US" dirty="0"/>
          </a:p>
        </p:txBody>
      </p:sp>
      <p:pic>
        <p:nvPicPr>
          <p:cNvPr id="6" name="Picture 5" descr="A kangaroo standing on grass&#10;&#10;Description automatically generated">
            <a:extLst>
              <a:ext uri="{FF2B5EF4-FFF2-40B4-BE49-F238E27FC236}">
                <a16:creationId xmlns:a16="http://schemas.microsoft.com/office/drawing/2014/main" id="{71DDD695-7424-E241-AEBF-0455FB516462}"/>
              </a:ext>
            </a:extLst>
          </p:cNvPr>
          <p:cNvPicPr>
            <a:picLocks noChangeAspect="1"/>
          </p:cNvPicPr>
          <p:nvPr/>
        </p:nvPicPr>
        <p:blipFill rotWithShape="1">
          <a:blip r:embed="rId2"/>
          <a:srcRect l="26335" r="19009" b="-2"/>
          <a:stretch/>
        </p:blipFill>
        <p:spPr>
          <a:xfrm>
            <a:off x="703385" y="1763151"/>
            <a:ext cx="3703259" cy="4455031"/>
          </a:xfrm>
          <a:prstGeom prst="rect">
            <a:avLst/>
          </a:prstGeom>
        </p:spPr>
      </p:pic>
      <p:sp>
        <p:nvSpPr>
          <p:cNvPr id="3" name="Content Placeholder 2">
            <a:extLst>
              <a:ext uri="{FF2B5EF4-FFF2-40B4-BE49-F238E27FC236}">
                <a16:creationId xmlns:a16="http://schemas.microsoft.com/office/drawing/2014/main" id="{FB1CC802-EE91-C043-B201-7D3D9F15BDB4}"/>
              </a:ext>
            </a:extLst>
          </p:cNvPr>
          <p:cNvSpPr>
            <a:spLocks noGrp="1"/>
          </p:cNvSpPr>
          <p:nvPr>
            <p:ph idx="1"/>
          </p:nvPr>
        </p:nvSpPr>
        <p:spPr>
          <a:xfrm>
            <a:off x="4523874" y="1763151"/>
            <a:ext cx="6601326" cy="3931920"/>
          </a:xfrm>
        </p:spPr>
        <p:txBody>
          <a:bodyPr>
            <a:noAutofit/>
          </a:bodyPr>
          <a:lstStyle/>
          <a:p>
            <a:pPr>
              <a:lnSpc>
                <a:spcPct val="90000"/>
              </a:lnSpc>
            </a:pPr>
            <a:r>
              <a:rPr lang="en-US" dirty="0"/>
              <a:t>Future analysis of this topic lies in which direction the tourism of seeing herbivorous marsupials is most prevalent. Is it in seeing them in the wild in national parks, snuggling up with potentially sedated animals at improper animal organizations, or viewing the workings of proper animal rehabilitation and stabilization sanctuaries?</a:t>
            </a:r>
          </a:p>
          <a:p>
            <a:pPr>
              <a:lnSpc>
                <a:spcPct val="90000"/>
              </a:lnSpc>
            </a:pPr>
            <a:r>
              <a:rPr lang="en-US" dirty="0"/>
              <a:t>Further, future analysis of this problem using Foursquare requires more extension research into the capabilities of Foursquare. The possibility of being able to search for national parks specifically in a region instead of just ‘venues’ could greatly increase the accuracy of the data. </a:t>
            </a:r>
          </a:p>
          <a:p>
            <a:pPr>
              <a:lnSpc>
                <a:spcPct val="90000"/>
              </a:lnSpc>
            </a:pPr>
            <a:r>
              <a:rPr lang="en-US" dirty="0"/>
              <a:t>Lastly, more research on the various population densities of these animals would greatly increase determining where the greatest chance of finding these marsupials are. </a:t>
            </a:r>
          </a:p>
        </p:txBody>
      </p:sp>
      <p:sp>
        <p:nvSpPr>
          <p:cNvPr id="7" name="TextBox 6">
            <a:extLst>
              <a:ext uri="{FF2B5EF4-FFF2-40B4-BE49-F238E27FC236}">
                <a16:creationId xmlns:a16="http://schemas.microsoft.com/office/drawing/2014/main" id="{845FD304-92AD-3F4F-B59D-0996D6361A84}"/>
              </a:ext>
            </a:extLst>
          </p:cNvPr>
          <p:cNvSpPr txBox="1"/>
          <p:nvPr/>
        </p:nvSpPr>
        <p:spPr>
          <a:xfrm>
            <a:off x="7824537" y="442539"/>
            <a:ext cx="3984611" cy="400110"/>
          </a:xfrm>
          <a:prstGeom prst="rect">
            <a:avLst/>
          </a:prstGeom>
          <a:noFill/>
        </p:spPr>
        <p:txBody>
          <a:bodyPr wrap="square" rtlCol="0">
            <a:spAutoFit/>
          </a:bodyPr>
          <a:lstStyle/>
          <a:p>
            <a:r>
              <a:rPr lang="en-US" sz="1000" dirty="0">
                <a:hlinkClick r:id="rId3">
                  <a:extLst>
                    <a:ext uri="{A12FA001-AC4F-418D-AE19-62706E023703}">
                      <ahyp:hlinkClr xmlns:ahyp="http://schemas.microsoft.com/office/drawing/2018/hyperlinkcolor" val="tx"/>
                    </a:ext>
                  </a:extLst>
                </a:hlinkClick>
              </a:rPr>
              <a:t>https://cff2.earth.com/uploads/2017/10/16181728/The-extinction-of-fanged-kangaroos-could-save-other-species.jpg</a:t>
            </a:r>
            <a:endParaRPr lang="en-US" sz="1000" dirty="0"/>
          </a:p>
        </p:txBody>
      </p:sp>
    </p:spTree>
    <p:extLst>
      <p:ext uri="{BB962C8B-B14F-4D97-AF65-F5344CB8AC3E}">
        <p14:creationId xmlns:p14="http://schemas.microsoft.com/office/powerpoint/2010/main" val="2293884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6728D11B-929E-4324-91B0-4A4DA4CAC3DD}"/>
    </a:ext>
  </a:extLst>
</a:theme>
</file>

<file path=docProps/app.xml><?xml version="1.0" encoding="utf-8"?>
<Properties xmlns="http://schemas.openxmlformats.org/officeDocument/2006/extended-properties" xmlns:vt="http://schemas.openxmlformats.org/officeDocument/2006/docPropsVTypes">
  <TotalTime>3</TotalTime>
  <Words>603</Words>
  <Application>Microsoft Macintosh PowerPoint</Application>
  <PresentationFormat>Widescreen</PresentationFormat>
  <Paragraphs>30</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Century Gothic</vt:lpstr>
      <vt:lpstr>Savon</vt:lpstr>
      <vt:lpstr>Finding herbivorous marsupials in Australia</vt:lpstr>
      <vt:lpstr>Introduction/Business Problem</vt:lpstr>
      <vt:lpstr>Data Information</vt:lpstr>
      <vt:lpstr>Dataframe on Conservation</vt:lpstr>
      <vt:lpstr>Google Maps-Location Data</vt:lpstr>
      <vt:lpstr>Conclusion</vt:lpstr>
      <vt:lpstr>Future Direction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herbivorous marsupials in Australia</dc:title>
  <dc:creator>Capria Nordquist</dc:creator>
  <cp:lastModifiedBy>Capria Nordquist</cp:lastModifiedBy>
  <cp:revision>2</cp:revision>
  <dcterms:created xsi:type="dcterms:W3CDTF">2020-05-27T22:59:06Z</dcterms:created>
  <dcterms:modified xsi:type="dcterms:W3CDTF">2020-05-27T23:02:36Z</dcterms:modified>
</cp:coreProperties>
</file>